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8" r:id="rId5"/>
    <p:sldId id="259" r:id="rId6"/>
    <p:sldId id="260" r:id="rId7"/>
    <p:sldId id="261" r:id="rId8"/>
    <p:sldId id="262" r:id="rId9"/>
    <p:sldId id="266" r:id="rId10"/>
    <p:sldId id="263" r:id="rId11"/>
    <p:sldId id="264" r:id="rId12"/>
  </p:sldIdLst>
  <p:sldSz cx="18288000" cy="10287000"/>
  <p:notesSz cx="6858000" cy="9144000"/>
  <p:embeddedFontLst>
    <p:embeddedFont>
      <p:font typeface="Playfair Display" panose="00000500000000000000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8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A83680-F8DC-49B7-8D6A-52DA1A9CE6FD}" v="58" dt="2025-07-01T04:13:42.8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850" y="-14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mit Kumar" userId="e19c040ecfe24bf6" providerId="LiveId" clId="{CAF30219-DEF3-4525-8629-658381E670BE}"/>
    <pc:docChg chg="undo custSel modSld">
      <pc:chgData name="Sumit Kumar" userId="e19c040ecfe24bf6" providerId="LiveId" clId="{CAF30219-DEF3-4525-8629-658381E670BE}" dt="2025-07-01T13:24:08.016" v="12" actId="1076"/>
      <pc:docMkLst>
        <pc:docMk/>
      </pc:docMkLst>
      <pc:sldChg chg="modSp mod">
        <pc:chgData name="Sumit Kumar" userId="e19c040ecfe24bf6" providerId="LiveId" clId="{CAF30219-DEF3-4525-8629-658381E670BE}" dt="2025-07-01T13:22:35.991" v="0" actId="1076"/>
        <pc:sldMkLst>
          <pc:docMk/>
          <pc:sldMk cId="0" sldId="259"/>
        </pc:sldMkLst>
        <pc:spChg chg="mod">
          <ac:chgData name="Sumit Kumar" userId="e19c040ecfe24bf6" providerId="LiveId" clId="{CAF30219-DEF3-4525-8629-658381E670BE}" dt="2025-07-01T13:22:35.991" v="0" actId="1076"/>
          <ac:spMkLst>
            <pc:docMk/>
            <pc:sldMk cId="0" sldId="259"/>
            <ac:spMk id="4" creationId="{8CBB3A51-EA88-62D6-7FAD-0B4EFFA59B57}"/>
          </ac:spMkLst>
        </pc:spChg>
      </pc:sldChg>
      <pc:sldChg chg="modSp mod">
        <pc:chgData name="Sumit Kumar" userId="e19c040ecfe24bf6" providerId="LiveId" clId="{CAF30219-DEF3-4525-8629-658381E670BE}" dt="2025-07-01T13:23:31.007" v="8" actId="1076"/>
        <pc:sldMkLst>
          <pc:docMk/>
          <pc:sldMk cId="0" sldId="260"/>
        </pc:sldMkLst>
        <pc:spChg chg="mod">
          <ac:chgData name="Sumit Kumar" userId="e19c040ecfe24bf6" providerId="LiveId" clId="{CAF30219-DEF3-4525-8629-658381E670BE}" dt="2025-07-01T13:23:31.007" v="8" actId="1076"/>
          <ac:spMkLst>
            <pc:docMk/>
            <pc:sldMk cId="0" sldId="260"/>
            <ac:spMk id="4" creationId="{8D327C56-4E27-27B7-3D8D-8FDB05E8B090}"/>
          </ac:spMkLst>
        </pc:spChg>
      </pc:sldChg>
      <pc:sldChg chg="modSp mod">
        <pc:chgData name="Sumit Kumar" userId="e19c040ecfe24bf6" providerId="LiveId" clId="{CAF30219-DEF3-4525-8629-658381E670BE}" dt="2025-07-01T13:24:08.016" v="12" actId="1076"/>
        <pc:sldMkLst>
          <pc:docMk/>
          <pc:sldMk cId="0" sldId="263"/>
        </pc:sldMkLst>
        <pc:spChg chg="mod">
          <ac:chgData name="Sumit Kumar" userId="e19c040ecfe24bf6" providerId="LiveId" clId="{CAF30219-DEF3-4525-8629-658381E670BE}" dt="2025-07-01T13:24:08.016" v="12" actId="1076"/>
          <ac:spMkLst>
            <pc:docMk/>
            <pc:sldMk cId="0" sldId="263"/>
            <ac:spMk id="149" creationId="{00000000-0000-0000-0000-000000000000}"/>
          </ac:spMkLst>
        </pc:spChg>
        <pc:graphicFrameChg chg="mod">
          <ac:chgData name="Sumit Kumar" userId="e19c040ecfe24bf6" providerId="LiveId" clId="{CAF30219-DEF3-4525-8629-658381E670BE}" dt="2025-07-01T13:24:03.463" v="11" actId="1076"/>
          <ac:graphicFrameMkLst>
            <pc:docMk/>
            <pc:sldMk cId="0" sldId="263"/>
            <ac:graphicFrameMk id="4" creationId="{FC1EBAD1-785C-3A3C-DA68-4687CBC41B00}"/>
          </ac:graphicFrameMkLst>
        </pc:graphicFrame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7-01T13:19:07.249"/>
    </inkml:context>
    <inkml:brush xml:id="br0">
      <inkml:brushProperty name="width" value="0.05" units="cm"/>
      <inkml:brushProperty name="height" value="0.3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1 1,'0'0</inkml:trace>
</inkml:ink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721FAD89-9DD1-91FC-F9E5-C6C6EF5DE9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A1564899-4306-8F2D-11DB-A9AFB53AC5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>
            <a:extLst>
              <a:ext uri="{FF2B5EF4-FFF2-40B4-BE49-F238E27FC236}">
                <a16:creationId xmlns:a16="http://schemas.microsoft.com/office/drawing/2014/main" id="{2BC9696C-DB71-7FA9-4798-F2CF4DB321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033628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>
          <a:extLst>
            <a:ext uri="{FF2B5EF4-FFF2-40B4-BE49-F238E27FC236}">
              <a16:creationId xmlns:a16="http://schemas.microsoft.com/office/drawing/2014/main" id="{7EBC66D1-4558-D7ED-FBC6-0FD006D22D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>
            <a:extLst>
              <a:ext uri="{FF2B5EF4-FFF2-40B4-BE49-F238E27FC236}">
                <a16:creationId xmlns:a16="http://schemas.microsoft.com/office/drawing/2014/main" id="{8B15DB11-AD21-DBB9-8F73-224AAC003A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>
            <a:extLst>
              <a:ext uri="{FF2B5EF4-FFF2-40B4-BE49-F238E27FC236}">
                <a16:creationId xmlns:a16="http://schemas.microsoft.com/office/drawing/2014/main" id="{AEE78424-D67F-363F-0C42-037966789A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5658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001699" y="1233892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416338" y="1346685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3359103" y="6310638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70211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2938180" y="4878679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 dirty="0" err="1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 dirty="0"/>
              <a:t>   </a:t>
            </a:r>
            <a:r>
              <a:rPr lang="en-US" sz="9605" b="0" i="0" u="none" strike="noStrike" cap="none" dirty="0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 dirty="0"/>
          </a:p>
        </p:txBody>
      </p:sp>
      <p:sp>
        <p:nvSpPr>
          <p:cNvPr id="91" name="Google Shape;91;p1"/>
          <p:cNvSpPr txBox="1"/>
          <p:nvPr/>
        </p:nvSpPr>
        <p:spPr>
          <a:xfrm>
            <a:off x="4625661" y="6846008"/>
            <a:ext cx="9036675" cy="870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98" b="1" dirty="0">
                <a:solidFill>
                  <a:srgbClr val="D9D9D9"/>
                </a:solidFill>
              </a:rPr>
              <a:t>Team Name: Psychic Coders</a:t>
            </a:r>
            <a:endParaRPr dirty="0"/>
          </a:p>
        </p:txBody>
      </p:sp>
      <p:sp>
        <p:nvSpPr>
          <p:cNvPr id="2" name="Google Shape;91;p1">
            <a:extLst>
              <a:ext uri="{FF2B5EF4-FFF2-40B4-BE49-F238E27FC236}">
                <a16:creationId xmlns:a16="http://schemas.microsoft.com/office/drawing/2014/main" id="{249A53CA-7DD5-9C29-822E-D4CC5D8258D0}"/>
              </a:ext>
            </a:extLst>
          </p:cNvPr>
          <p:cNvSpPr txBox="1"/>
          <p:nvPr/>
        </p:nvSpPr>
        <p:spPr>
          <a:xfrm>
            <a:off x="4466507" y="8508036"/>
            <a:ext cx="9036675" cy="751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rgbClr val="D9D9D9"/>
                </a:solidFill>
              </a:rPr>
              <a:t>Theme: Open Innovation</a:t>
            </a:r>
            <a:endParaRPr sz="4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7" name="Google Shape;147;p8"/>
          <p:cNvSpPr/>
          <p:nvPr/>
        </p:nvSpPr>
        <p:spPr>
          <a:xfrm rot="-5400000">
            <a:off x="1549952" y="-468505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663115" y="1038426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dirty="0">
                <a:solidFill>
                  <a:srgbClr val="FFFFFF"/>
                </a:solidFill>
              </a:rPr>
              <a:t>PSYCHIC CODERS</a:t>
            </a:r>
            <a:r>
              <a:rPr lang="en-US" sz="5662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C1EBAD1-785C-3A3C-DA68-4687CBC41B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0798414"/>
              </p:ext>
            </p:extLst>
          </p:nvPr>
        </p:nvGraphicFramePr>
        <p:xfrm>
          <a:off x="1842383" y="2262365"/>
          <a:ext cx="14772249" cy="5836570"/>
        </p:xfrm>
        <a:graphic>
          <a:graphicData uri="http://schemas.openxmlformats.org/drawingml/2006/table">
            <a:tbl>
              <a:tblPr firstRow="1" bandRow="1"/>
              <a:tblGrid>
                <a:gridCol w="6978773">
                  <a:extLst>
                    <a:ext uri="{9D8B030D-6E8A-4147-A177-3AD203B41FA5}">
                      <a16:colId xmlns:a16="http://schemas.microsoft.com/office/drawing/2014/main" val="2946245689"/>
                    </a:ext>
                  </a:extLst>
                </a:gridCol>
                <a:gridCol w="7793476">
                  <a:extLst>
                    <a:ext uri="{9D8B030D-6E8A-4147-A177-3AD203B41FA5}">
                      <a16:colId xmlns:a16="http://schemas.microsoft.com/office/drawing/2014/main" val="3766746508"/>
                    </a:ext>
                  </a:extLst>
                </a:gridCol>
              </a:tblGrid>
              <a:tr h="116731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3600" b="1" dirty="0">
                          <a:solidFill>
                            <a:schemeClr val="bg1"/>
                          </a:solidFill>
                        </a:rPr>
                        <a:t>Name</a:t>
                      </a:r>
                      <a:endParaRPr lang="en-IN" sz="3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3600" b="1" dirty="0">
                          <a:solidFill>
                            <a:schemeClr val="bg1"/>
                          </a:solidFill>
                        </a:rPr>
                        <a:t>Contact</a:t>
                      </a:r>
                      <a:endParaRPr lang="en-IN" sz="3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0794385"/>
                  </a:ext>
                </a:extLst>
              </a:tr>
              <a:tr h="116731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3600" dirty="0">
                          <a:solidFill>
                            <a:schemeClr val="bg1"/>
                          </a:solidFill>
                        </a:rPr>
                        <a:t>Kumari Shambhavi</a:t>
                      </a:r>
                      <a:endParaRPr lang="en-IN" sz="3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3600" dirty="0">
                          <a:solidFill>
                            <a:schemeClr val="bg1"/>
                          </a:solidFill>
                        </a:rPr>
                        <a:t>Kumarisham.2006@gmail.com</a:t>
                      </a:r>
                      <a:endParaRPr lang="en-IN" sz="3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40688"/>
                  </a:ext>
                </a:extLst>
              </a:tr>
              <a:tr h="116731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3600" dirty="0">
                          <a:solidFill>
                            <a:schemeClr val="bg1"/>
                          </a:solidFill>
                        </a:rPr>
                        <a:t>Sumit Kumar</a:t>
                      </a:r>
                      <a:endParaRPr lang="en-IN" sz="3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IN" sz="3600" dirty="0">
                          <a:solidFill>
                            <a:schemeClr val="bg1"/>
                          </a:solidFill>
                        </a:rPr>
                        <a:t>sumitkumar042006@gmail.com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783680"/>
                  </a:ext>
                </a:extLst>
              </a:tr>
              <a:tr h="116731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3600" dirty="0">
                          <a:solidFill>
                            <a:schemeClr val="bg1"/>
                          </a:solidFill>
                        </a:rPr>
                        <a:t>Pritish Kumar</a:t>
                      </a:r>
                      <a:endParaRPr lang="en-IN" sz="3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IN" sz="3600" dirty="0">
                          <a:solidFill>
                            <a:schemeClr val="bg1"/>
                          </a:solidFill>
                        </a:rPr>
                        <a:t>pritishoffical1508@gmail.com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8988725"/>
                  </a:ext>
                </a:extLst>
              </a:tr>
              <a:tr h="116731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3600" dirty="0">
                          <a:solidFill>
                            <a:schemeClr val="bg1"/>
                          </a:solidFill>
                        </a:rPr>
                        <a:t>Sweta Raj</a:t>
                      </a:r>
                      <a:endParaRPr lang="en-IN" sz="3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IN" sz="3600" dirty="0">
                          <a:solidFill>
                            <a:schemeClr val="bg1"/>
                          </a:solidFill>
                        </a:rPr>
                        <a:t>sweta4raj.456@gmail.com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451212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6" name="Google Shape;156;p9"/>
          <p:cNvSpPr/>
          <p:nvPr/>
        </p:nvSpPr>
        <p:spPr>
          <a:xfrm rot="-5400000">
            <a:off x="1549951" y="-468505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326647" y="3577605"/>
            <a:ext cx="12851199" cy="336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14" b="1" i="0" u="none" strike="noStrike" cap="none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549951" y="-468505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173519" y="-977830"/>
            <a:ext cx="13368960" cy="91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54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THEME : </a:t>
            </a:r>
            <a:r>
              <a:rPr lang="en-US" sz="5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Open Innovation</a:t>
            </a:r>
            <a:endParaRPr sz="5400" dirty="0"/>
          </a:p>
        </p:txBody>
      </p:sp>
      <p:sp>
        <p:nvSpPr>
          <p:cNvPr id="100" name="Google Shape;100;p2"/>
          <p:cNvSpPr txBox="1"/>
          <p:nvPr/>
        </p:nvSpPr>
        <p:spPr>
          <a:xfrm>
            <a:off x="320040" y="2834611"/>
            <a:ext cx="17434560" cy="6093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just"/>
            <a:r>
              <a:rPr lang="en-US" sz="3600" dirty="0">
                <a:solidFill>
                  <a:schemeClr val="bg1"/>
                </a:solidFill>
              </a:rPr>
              <a:t>Rural India frequently faces natural disasters like floods, cyclones, and earthquakes. However, relief coordination in these areas remains a critical issue. Poor communication and lack of real-time data sharing among NGOs, local volunteers, and government agencies lead to:</a:t>
            </a:r>
          </a:p>
          <a:p>
            <a:pPr marL="571500" indent="-5715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bg1"/>
                </a:solidFill>
              </a:rPr>
              <a:t>Duplication of aid</a:t>
            </a:r>
            <a:r>
              <a:rPr lang="en-US" sz="3600" dirty="0">
                <a:solidFill>
                  <a:schemeClr val="bg1"/>
                </a:solidFill>
              </a:rPr>
              <a:t> – Some areas receive excessive supplies while others are neglected.</a:t>
            </a:r>
          </a:p>
          <a:p>
            <a:pPr marL="571500" indent="-5715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bg1"/>
                </a:solidFill>
              </a:rPr>
              <a:t>Delays in relief</a:t>
            </a:r>
            <a:r>
              <a:rPr lang="en-US" sz="3600" dirty="0">
                <a:solidFill>
                  <a:schemeClr val="bg1"/>
                </a:solidFill>
              </a:rPr>
              <a:t> – No real-time updates on needs and available resources.</a:t>
            </a:r>
          </a:p>
          <a:p>
            <a:pPr marL="571500" indent="-5715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bg1"/>
                </a:solidFill>
              </a:rPr>
              <a:t>Underutilization of local volunteers</a:t>
            </a:r>
            <a:r>
              <a:rPr lang="en-US" sz="3600" dirty="0">
                <a:solidFill>
                  <a:schemeClr val="bg1"/>
                </a:solidFill>
              </a:rPr>
              <a:t> – No platform to engage local communities effectively.</a:t>
            </a:r>
          </a:p>
          <a:p>
            <a:pPr algn="just"/>
            <a:r>
              <a:rPr lang="en-US" sz="3600" dirty="0">
                <a:solidFill>
                  <a:schemeClr val="bg1"/>
                </a:solidFill>
              </a:rPr>
              <a:t>While urban areas have access to tech solutions like </a:t>
            </a:r>
            <a:r>
              <a:rPr lang="en-US" sz="3600" b="1" dirty="0">
                <a:solidFill>
                  <a:schemeClr val="bg1"/>
                </a:solidFill>
              </a:rPr>
              <a:t>BBMP </a:t>
            </a:r>
            <a:r>
              <a:rPr lang="en-US" sz="3600" b="1" dirty="0" err="1">
                <a:solidFill>
                  <a:schemeClr val="bg1"/>
                </a:solidFill>
              </a:rPr>
              <a:t>Sahaaya</a:t>
            </a:r>
            <a:r>
              <a:rPr lang="en-US" sz="3600" dirty="0">
                <a:solidFill>
                  <a:schemeClr val="bg1"/>
                </a:solidFill>
              </a:rPr>
              <a:t>, </a:t>
            </a:r>
            <a:r>
              <a:rPr lang="en-US" sz="3600" b="1" dirty="0">
                <a:solidFill>
                  <a:schemeClr val="bg1"/>
                </a:solidFill>
              </a:rPr>
              <a:t>rural India still lacks a decentralized, tech-based coordination system.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Google Shape;99;p2">
            <a:extLst>
              <a:ext uri="{FF2B5EF4-FFF2-40B4-BE49-F238E27FC236}">
                <a16:creationId xmlns:a16="http://schemas.microsoft.com/office/drawing/2014/main" id="{F904ED7C-7752-B4DC-6924-808461D85F36}"/>
              </a:ext>
            </a:extLst>
          </p:cNvPr>
          <p:cNvSpPr txBox="1"/>
          <p:nvPr/>
        </p:nvSpPr>
        <p:spPr>
          <a:xfrm>
            <a:off x="173519" y="765474"/>
            <a:ext cx="13368960" cy="91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54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PROBLEM STATEMENT : </a:t>
            </a:r>
            <a:endParaRPr sz="54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-198280" y="1199539"/>
            <a:ext cx="12644488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 : </a:t>
            </a:r>
            <a:r>
              <a:rPr lang="en-US" sz="5662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ReliefNet</a:t>
            </a:r>
            <a:endParaRPr b="1" dirty="0"/>
          </a:p>
        </p:txBody>
      </p:sp>
      <p:sp>
        <p:nvSpPr>
          <p:cNvPr id="109" name="Google Shape;109;p3"/>
          <p:cNvSpPr txBox="1"/>
          <p:nvPr/>
        </p:nvSpPr>
        <p:spPr>
          <a:xfrm>
            <a:off x="232850" y="3278375"/>
            <a:ext cx="15753909" cy="5963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 </a:t>
            </a:r>
            <a:r>
              <a:rPr lang="en-US" sz="3200" b="1" dirty="0">
                <a:solidFill>
                  <a:schemeClr val="bg1"/>
                </a:solidFill>
              </a:rPr>
              <a:t>decentralized web app</a:t>
            </a:r>
            <a:r>
              <a:rPr lang="en-US" sz="3200" dirty="0">
                <a:solidFill>
                  <a:schemeClr val="bg1"/>
                </a:solidFill>
              </a:rPr>
              <a:t> designed for rural disaster management that enables real-time coordination between local volunteers, NGOs, and relief agencies.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Key Modules:</a:t>
            </a:r>
            <a:endParaRPr lang="en-US" sz="3200" dirty="0">
              <a:solidFill>
                <a:schemeClr val="bg1"/>
              </a:solidFill>
            </a:endParaRPr>
          </a:p>
          <a:p>
            <a:pPr marL="457200" indent="-457200">
              <a:buClr>
                <a:schemeClr val="bg1"/>
              </a:buClr>
              <a:buSzPct val="113000"/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Report Needs</a:t>
            </a:r>
            <a:r>
              <a:rPr lang="en-US" sz="3200" dirty="0">
                <a:solidFill>
                  <a:schemeClr val="bg1"/>
                </a:solidFill>
              </a:rPr>
              <a:t> – Villagers or local volunteers can report needs like water, food, or shelter.</a:t>
            </a:r>
          </a:p>
          <a:p>
            <a:pPr marL="457200" indent="-457200">
              <a:buClr>
                <a:schemeClr val="bg1"/>
              </a:buClr>
              <a:buSzPct val="113000"/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Resource Sharing</a:t>
            </a:r>
            <a:r>
              <a:rPr lang="en-US" sz="3200" dirty="0">
                <a:solidFill>
                  <a:schemeClr val="bg1"/>
                </a:solidFill>
              </a:rPr>
              <a:t> – NGOs can post available supplies like blankets, medicines, or food kits.</a:t>
            </a:r>
          </a:p>
          <a:p>
            <a:pPr marL="457200" indent="-457200">
              <a:buClr>
                <a:schemeClr val="bg1"/>
              </a:buClr>
              <a:buSzPct val="113000"/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Community Voting</a:t>
            </a:r>
            <a:r>
              <a:rPr lang="en-US" sz="3200" dirty="0">
                <a:solidFill>
                  <a:schemeClr val="bg1"/>
                </a:solidFill>
              </a:rPr>
              <a:t> – Needs can be prioritized based on local votes to ensure urgency-based aid delivery.</a:t>
            </a:r>
          </a:p>
          <a:p>
            <a:pPr marL="457200" indent="-457200">
              <a:buClr>
                <a:schemeClr val="bg1"/>
              </a:buClr>
              <a:buSzPct val="113000"/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Volunteer Matching</a:t>
            </a:r>
            <a:r>
              <a:rPr lang="en-US" sz="3200" dirty="0">
                <a:solidFill>
                  <a:schemeClr val="bg1"/>
                </a:solidFill>
              </a:rPr>
              <a:t> – Local people can sign up and be matched to relief tasks in their area.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6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7D8DD1E-4C59-58E3-A0C5-4DCF3D12F22A}"/>
                  </a:ext>
                </a:extLst>
              </p14:cNvPr>
              <p14:cNvContentPartPr/>
              <p14:nvPr/>
            </p14:nvContentPartPr>
            <p14:xfrm>
              <a:off x="6283015" y="12661080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7D8DD1E-4C59-58E3-A0C5-4DCF3D12F22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74375" y="12607440"/>
                <a:ext cx="18000" cy="1080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>
          <a:extLst>
            <a:ext uri="{FF2B5EF4-FFF2-40B4-BE49-F238E27FC236}">
              <a16:creationId xmlns:a16="http://schemas.microsoft.com/office/drawing/2014/main" id="{F33ABCDF-4E62-9F68-05D6-1154A8D71E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>
            <a:extLst>
              <a:ext uri="{FF2B5EF4-FFF2-40B4-BE49-F238E27FC236}">
                <a16:creationId xmlns:a16="http://schemas.microsoft.com/office/drawing/2014/main" id="{A7E8B46E-4010-C29E-8CFB-F42897053987}"/>
              </a:ext>
            </a:extLst>
          </p:cNvPr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6" name="Google Shape;106;p3">
            <a:extLst>
              <a:ext uri="{FF2B5EF4-FFF2-40B4-BE49-F238E27FC236}">
                <a16:creationId xmlns:a16="http://schemas.microsoft.com/office/drawing/2014/main" id="{A4EC2DC5-0361-C7A9-F4B9-A4A48DB667D5}"/>
              </a:ext>
            </a:extLst>
          </p:cNvPr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07" name="Google Shape;107;p3">
            <a:extLst>
              <a:ext uri="{FF2B5EF4-FFF2-40B4-BE49-F238E27FC236}">
                <a16:creationId xmlns:a16="http://schemas.microsoft.com/office/drawing/2014/main" id="{48C39AB3-AA98-074C-5B7B-28C69B2ACDA7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>
            <a:extLst>
              <a:ext uri="{FF2B5EF4-FFF2-40B4-BE49-F238E27FC236}">
                <a16:creationId xmlns:a16="http://schemas.microsoft.com/office/drawing/2014/main" id="{8E0EC6D7-FB52-D53E-D0E1-46E5B6CC9CF3}"/>
              </a:ext>
            </a:extLst>
          </p:cNvPr>
          <p:cNvSpPr txBox="1"/>
          <p:nvPr/>
        </p:nvSpPr>
        <p:spPr>
          <a:xfrm>
            <a:off x="268942" y="0"/>
            <a:ext cx="12382948" cy="2462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</a:rPr>
              <a:t>FLOWCHART / DIAGRAM</a:t>
            </a:r>
          </a:p>
          <a:p>
            <a:br>
              <a:rPr lang="en-US" sz="4400" dirty="0"/>
            </a:br>
            <a:endParaRPr sz="4400" b="1" dirty="0"/>
          </a:p>
        </p:txBody>
      </p:sp>
      <p:pic>
        <p:nvPicPr>
          <p:cNvPr id="10" name="Picture 9" descr="A diagram of a software development process&#10;&#10;AI-generated content may be incorrect.">
            <a:extLst>
              <a:ext uri="{FF2B5EF4-FFF2-40B4-BE49-F238E27FC236}">
                <a16:creationId xmlns:a16="http://schemas.microsoft.com/office/drawing/2014/main" id="{4304E458-6D19-453F-8159-6B50E6112F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7030" y="867014"/>
            <a:ext cx="12082955" cy="855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063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5" name="Google Shape;115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08;p3">
            <a:extLst>
              <a:ext uri="{FF2B5EF4-FFF2-40B4-BE49-F238E27FC236}">
                <a16:creationId xmlns:a16="http://schemas.microsoft.com/office/drawing/2014/main" id="{B00506C3-F66B-37D6-DFAA-C09A621FB1C8}"/>
              </a:ext>
            </a:extLst>
          </p:cNvPr>
          <p:cNvSpPr txBox="1"/>
          <p:nvPr/>
        </p:nvSpPr>
        <p:spPr>
          <a:xfrm>
            <a:off x="-249526" y="1183486"/>
            <a:ext cx="10658445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dirty="0">
                <a:solidFill>
                  <a:srgbClr val="FFFFFF"/>
                </a:solidFill>
              </a:rPr>
              <a:t>KEY FEATURES of </a:t>
            </a:r>
            <a:r>
              <a:rPr lang="en-US" sz="5662" b="1" dirty="0" err="1">
                <a:solidFill>
                  <a:srgbClr val="FFFFFF"/>
                </a:solidFill>
              </a:rPr>
              <a:t>ReliefNet</a:t>
            </a:r>
            <a:r>
              <a:rPr lang="en-US" sz="5662" b="1" dirty="0">
                <a:solidFill>
                  <a:srgbClr val="FFFFFF"/>
                </a:solidFill>
              </a:rPr>
              <a:t>:</a:t>
            </a:r>
            <a:endParaRPr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B3A51-EA88-62D6-7FAD-0B4EFFA59B57}"/>
              </a:ext>
            </a:extLst>
          </p:cNvPr>
          <p:cNvSpPr txBox="1"/>
          <p:nvPr/>
        </p:nvSpPr>
        <p:spPr>
          <a:xfrm>
            <a:off x="280723" y="1838897"/>
            <a:ext cx="17895570" cy="7264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 Decentralized Coordination</a:t>
            </a:r>
            <a:r>
              <a:rPr lang="en-US" sz="3200" dirty="0">
                <a:solidFill>
                  <a:schemeClr val="bg1"/>
                </a:solidFill>
              </a:rPr>
              <a:t> – No central authority; the community organizes itself.</a:t>
            </a:r>
          </a:p>
          <a:p>
            <a:pPr>
              <a:lnSpc>
                <a:spcPct val="2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Offline Capability</a:t>
            </a:r>
            <a:r>
              <a:rPr lang="en-US" sz="3200" dirty="0">
                <a:solidFill>
                  <a:schemeClr val="bg1"/>
                </a:solidFill>
              </a:rPr>
              <a:t> – Works even with poor internet using local storage; syncs when online.</a:t>
            </a:r>
          </a:p>
          <a:p>
            <a:pPr>
              <a:lnSpc>
                <a:spcPct val="2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Community Voting</a:t>
            </a:r>
            <a:r>
              <a:rPr lang="en-US" sz="3200" dirty="0">
                <a:solidFill>
                  <a:schemeClr val="bg1"/>
                </a:solidFill>
              </a:rPr>
              <a:t> – Helps prioritize real-time needs democratically.</a:t>
            </a:r>
          </a:p>
          <a:p>
            <a:pPr>
              <a:lnSpc>
                <a:spcPct val="2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Volunteer Matching System</a:t>
            </a:r>
            <a:r>
              <a:rPr lang="en-US" sz="3200" dirty="0">
                <a:solidFill>
                  <a:schemeClr val="bg1"/>
                </a:solidFill>
              </a:rPr>
              <a:t> – Connects willing locals with NGOs and relief teams.</a:t>
            </a:r>
          </a:p>
          <a:p>
            <a:pPr>
              <a:lnSpc>
                <a:spcPct val="2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Gamification</a:t>
            </a:r>
            <a:r>
              <a:rPr lang="en-US" sz="3200" dirty="0">
                <a:solidFill>
                  <a:schemeClr val="bg1"/>
                </a:solidFill>
              </a:rPr>
              <a:t> – Badges like "Relief Hero" to encourage volunteer participation.</a:t>
            </a:r>
          </a:p>
          <a:p>
            <a:pPr>
              <a:lnSpc>
                <a:spcPct val="2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Volunteer Management System </a:t>
            </a:r>
            <a:r>
              <a:rPr lang="en-US" sz="3200" dirty="0">
                <a:solidFill>
                  <a:schemeClr val="bg1"/>
                </a:solidFill>
              </a:rPr>
              <a:t>– Efficiently organize and coordinate local volunteers.</a:t>
            </a:r>
            <a:r>
              <a:rPr lang="en-US" sz="3200" dirty="0"/>
              <a:t>.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08;p3">
            <a:extLst>
              <a:ext uri="{FF2B5EF4-FFF2-40B4-BE49-F238E27FC236}">
                <a16:creationId xmlns:a16="http://schemas.microsoft.com/office/drawing/2014/main" id="{9173100B-3619-6372-5E57-D71D00122D06}"/>
              </a:ext>
            </a:extLst>
          </p:cNvPr>
          <p:cNvSpPr txBox="1"/>
          <p:nvPr/>
        </p:nvSpPr>
        <p:spPr>
          <a:xfrm>
            <a:off x="146714" y="1141938"/>
            <a:ext cx="10551765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dirty="0">
                <a:solidFill>
                  <a:srgbClr val="FFFFFF"/>
                </a:solidFill>
              </a:rPr>
              <a:t>UNIQUENESS OF PROBLEM :</a:t>
            </a:r>
            <a:endParaRPr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327C56-4E27-27B7-3D8D-8FDB05E8B090}"/>
              </a:ext>
            </a:extLst>
          </p:cNvPr>
          <p:cNvSpPr txBox="1"/>
          <p:nvPr/>
        </p:nvSpPr>
        <p:spPr>
          <a:xfrm>
            <a:off x="-418149" y="2447922"/>
            <a:ext cx="19657106" cy="53911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 algn="just">
              <a:lnSpc>
                <a:spcPct val="2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b="1" dirty="0">
                <a:solidFill>
                  <a:schemeClr val="bg1"/>
                </a:solidFill>
              </a:rPr>
              <a:t>Faster Aid Delivery</a:t>
            </a:r>
            <a:r>
              <a:rPr lang="en-US" sz="3600" dirty="0">
                <a:solidFill>
                  <a:schemeClr val="bg1"/>
                </a:solidFill>
              </a:rPr>
              <a:t> – Reduces delays and duplication through better coordination.</a:t>
            </a:r>
          </a:p>
          <a:p>
            <a:pPr marL="571500" indent="-571500" algn="just">
              <a:lnSpc>
                <a:spcPct val="2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b="1" dirty="0">
                <a:solidFill>
                  <a:schemeClr val="bg1"/>
                </a:solidFill>
              </a:rPr>
              <a:t>Empowered Communities</a:t>
            </a:r>
            <a:r>
              <a:rPr lang="en-US" sz="3600" dirty="0">
                <a:solidFill>
                  <a:schemeClr val="bg1"/>
                </a:solidFill>
              </a:rPr>
              <a:t> – Enables local participation and accountability.</a:t>
            </a:r>
          </a:p>
          <a:p>
            <a:pPr marL="571500" indent="-571500" algn="just">
              <a:lnSpc>
                <a:spcPct val="2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b="1" dirty="0">
                <a:solidFill>
                  <a:schemeClr val="bg1"/>
                </a:solidFill>
              </a:rPr>
              <a:t>Scalable Model</a:t>
            </a:r>
            <a:r>
              <a:rPr lang="en-US" sz="3600" dirty="0">
                <a:solidFill>
                  <a:schemeClr val="bg1"/>
                </a:solidFill>
              </a:rPr>
              <a:t> – Can be used for various rural disasters like floods, droughts, earthquakes, etc.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2" name="Google Shape;132;p6"/>
          <p:cNvSpPr/>
          <p:nvPr/>
        </p:nvSpPr>
        <p:spPr>
          <a:xfrm rot="-5400000">
            <a:off x="1549951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08;p3">
            <a:extLst>
              <a:ext uri="{FF2B5EF4-FFF2-40B4-BE49-F238E27FC236}">
                <a16:creationId xmlns:a16="http://schemas.microsoft.com/office/drawing/2014/main" id="{5C3F06C8-A10A-F26D-5EC7-875CCCF96461}"/>
              </a:ext>
            </a:extLst>
          </p:cNvPr>
          <p:cNvSpPr txBox="1"/>
          <p:nvPr/>
        </p:nvSpPr>
        <p:spPr>
          <a:xfrm>
            <a:off x="-259080" y="467567"/>
            <a:ext cx="8540086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dirty="0">
                <a:solidFill>
                  <a:srgbClr val="FFFFFF"/>
                </a:solidFill>
              </a:rPr>
              <a:t>NOVELTY of </a:t>
            </a:r>
            <a:r>
              <a:rPr lang="en-US" sz="5662" b="1" dirty="0" err="1">
                <a:solidFill>
                  <a:srgbClr val="FFFFFF"/>
                </a:solidFill>
              </a:rPr>
              <a:t>ReliefNet</a:t>
            </a:r>
            <a:r>
              <a:rPr lang="en-US" sz="5662" b="1" dirty="0">
                <a:solidFill>
                  <a:srgbClr val="FFFFFF"/>
                </a:solidFill>
              </a:rPr>
              <a:t> :</a:t>
            </a:r>
            <a:endParaRPr b="1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267B103-D683-E171-A3A9-352AF0F05B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80045"/>
            <a:ext cx="18536353" cy="7468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Community-Driven &amp; Decentralized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Empowers locals to coordinate without relying on a central authority.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Rural-Focused Design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Tailored for low connectivity, low digital literacy, and offline usage.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Real-Time Prioritization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Community voting ensures urgent needs are addressed first.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Volunteer Matching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Connects rural volunteers with NGOs and tasks in real time.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Gamified Participation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Badges and recognition to boost and retain volunteer engagement.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Offline Functionality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Works without internet; syncs later when available.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0" name="Google Shape;140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6351690" y="7347524"/>
            <a:ext cx="12058184" cy="23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Google Shape;123;p5">
            <a:extLst>
              <a:ext uri="{FF2B5EF4-FFF2-40B4-BE49-F238E27FC236}">
                <a16:creationId xmlns:a16="http://schemas.microsoft.com/office/drawing/2014/main" id="{D24868FE-F593-A3D7-21AC-950AC2F32BD6}"/>
              </a:ext>
            </a:extLst>
          </p:cNvPr>
          <p:cNvSpPr/>
          <p:nvPr/>
        </p:nvSpPr>
        <p:spPr>
          <a:xfrm rot="-5400000">
            <a:off x="1465442" y="-468505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Google Shape;108;p3">
            <a:extLst>
              <a:ext uri="{FF2B5EF4-FFF2-40B4-BE49-F238E27FC236}">
                <a16:creationId xmlns:a16="http://schemas.microsoft.com/office/drawing/2014/main" id="{DB600E1A-46B7-13E7-280F-ACCE7C19E9F5}"/>
              </a:ext>
            </a:extLst>
          </p:cNvPr>
          <p:cNvSpPr txBox="1"/>
          <p:nvPr/>
        </p:nvSpPr>
        <p:spPr>
          <a:xfrm>
            <a:off x="0" y="876054"/>
            <a:ext cx="11726779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dirty="0">
                <a:solidFill>
                  <a:srgbClr val="FFFFFF"/>
                </a:solidFill>
              </a:rPr>
              <a:t>Possible Limitations/Challenges :</a:t>
            </a:r>
            <a:endParaRPr b="1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F30E720-7FD9-05E7-3A90-EDD98AEC47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1040" y="2381152"/>
            <a:ext cx="18470079" cy="65684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Digital Literacy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– Rural users may need initial handholding or training.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Connectivity Issues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– Despite offline mode, real-time syncing depends on periodic internet availability.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Data Validation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– Fake or exaggerated need reports could affect resource allocation.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Security &amp; Privacy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– Protection of user data, especially during emergencies, must be ensured.</a:t>
            </a:r>
          </a:p>
        </p:txBody>
      </p:sp>
      <p:pic>
        <p:nvPicPr>
          <p:cNvPr id="4" name="Google Shape;148;p8">
            <a:extLst>
              <a:ext uri="{FF2B5EF4-FFF2-40B4-BE49-F238E27FC236}">
                <a16:creationId xmlns:a16="http://schemas.microsoft.com/office/drawing/2014/main" id="{7CBDF05F-08E9-945B-3604-576558C77AD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985156" y="2341786"/>
            <a:ext cx="7945947" cy="44497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>
          <a:extLst>
            <a:ext uri="{FF2B5EF4-FFF2-40B4-BE49-F238E27FC236}">
              <a16:creationId xmlns:a16="http://schemas.microsoft.com/office/drawing/2014/main" id="{C2387E3C-B749-CEFC-0CFB-5128BF3DD1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>
            <a:extLst>
              <a:ext uri="{FF2B5EF4-FFF2-40B4-BE49-F238E27FC236}">
                <a16:creationId xmlns:a16="http://schemas.microsoft.com/office/drawing/2014/main" id="{F5F20648-D024-2A1A-8B73-B09F8AC50D00}"/>
              </a:ext>
            </a:extLst>
          </p:cNvPr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3" name="Google Shape;123;p5">
            <a:extLst>
              <a:ext uri="{FF2B5EF4-FFF2-40B4-BE49-F238E27FC236}">
                <a16:creationId xmlns:a16="http://schemas.microsoft.com/office/drawing/2014/main" id="{5E4E7EFD-A0EB-D73B-F56B-00264AD18885}"/>
              </a:ext>
            </a:extLst>
          </p:cNvPr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>
            <a:extLst>
              <a:ext uri="{FF2B5EF4-FFF2-40B4-BE49-F238E27FC236}">
                <a16:creationId xmlns:a16="http://schemas.microsoft.com/office/drawing/2014/main" id="{6DD2B9F8-46D7-B6B6-119F-3B8B7FE710E5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08;p3">
            <a:extLst>
              <a:ext uri="{FF2B5EF4-FFF2-40B4-BE49-F238E27FC236}">
                <a16:creationId xmlns:a16="http://schemas.microsoft.com/office/drawing/2014/main" id="{E5D3BD0E-6DD2-112F-B372-A2FCF5EDA4C6}"/>
              </a:ext>
            </a:extLst>
          </p:cNvPr>
          <p:cNvSpPr txBox="1"/>
          <p:nvPr/>
        </p:nvSpPr>
        <p:spPr>
          <a:xfrm>
            <a:off x="146714" y="1141938"/>
            <a:ext cx="10551765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dirty="0">
                <a:solidFill>
                  <a:srgbClr val="FFFFFF"/>
                </a:solidFill>
              </a:rPr>
              <a:t>Scalability and Future Scope :</a:t>
            </a:r>
            <a:endParaRPr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93EC93-C3C8-097D-BD69-8D7E2D605944}"/>
              </a:ext>
            </a:extLst>
          </p:cNvPr>
          <p:cNvSpPr txBox="1"/>
          <p:nvPr/>
        </p:nvSpPr>
        <p:spPr>
          <a:xfrm>
            <a:off x="-127605" y="2906430"/>
            <a:ext cx="19657106" cy="65684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lnSpc>
                <a:spcPct val="20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 Can be extended to:</a:t>
            </a:r>
          </a:p>
          <a:p>
            <a:pPr lvl="1">
              <a:lnSpc>
                <a:spcPct val="200000"/>
              </a:lnSpc>
              <a:buClr>
                <a:schemeClr val="bg1"/>
              </a:buClr>
            </a:pPr>
            <a:r>
              <a:rPr lang="en-US" sz="3600" dirty="0">
                <a:solidFill>
                  <a:schemeClr val="bg1"/>
                </a:solidFill>
              </a:rPr>
              <a:t>      - Urban slums</a:t>
            </a:r>
          </a:p>
          <a:p>
            <a:pPr lvl="1">
              <a:lnSpc>
                <a:spcPct val="200000"/>
              </a:lnSpc>
              <a:buClr>
                <a:schemeClr val="bg1"/>
              </a:buClr>
            </a:pPr>
            <a:r>
              <a:rPr lang="en-US" sz="3600" dirty="0">
                <a:solidFill>
                  <a:schemeClr val="bg1"/>
                </a:solidFill>
              </a:rPr>
              <a:t>      - Pandemic response coordination</a:t>
            </a:r>
          </a:p>
          <a:p>
            <a:pPr lvl="1">
              <a:lnSpc>
                <a:spcPct val="200000"/>
              </a:lnSpc>
              <a:buClr>
                <a:schemeClr val="bg1"/>
              </a:buClr>
            </a:pPr>
            <a:r>
              <a:rPr lang="en-US" sz="3600" dirty="0">
                <a:solidFill>
                  <a:schemeClr val="bg1"/>
                </a:solidFill>
              </a:rPr>
              <a:t>      - Inter-village resource sharing during droughts</a:t>
            </a:r>
          </a:p>
          <a:p>
            <a:pPr marL="571500" indent="-571500">
              <a:lnSpc>
                <a:spcPct val="20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 Open-source model for community-driven disaster tech globally</a:t>
            </a:r>
          </a:p>
          <a:p>
            <a:pPr marL="571500" indent="-571500" algn="just">
              <a:lnSpc>
                <a:spcPct val="20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9780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589</Words>
  <Application>Microsoft Office PowerPoint</Application>
  <PresentationFormat>Custom</PresentationFormat>
  <Paragraphs>60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Arial</vt:lpstr>
      <vt:lpstr>Playfair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Sumit Kumar</dc:creator>
  <cp:lastModifiedBy>Sumit Kumar</cp:lastModifiedBy>
  <cp:revision>2</cp:revision>
  <dcterms:created xsi:type="dcterms:W3CDTF">2006-08-16T00:00:00Z</dcterms:created>
  <dcterms:modified xsi:type="dcterms:W3CDTF">2025-07-01T13:24:37Z</dcterms:modified>
</cp:coreProperties>
</file>